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76" r:id="rId3"/>
    <p:sldId id="261" r:id="rId4"/>
    <p:sldId id="277" r:id="rId5"/>
    <p:sldId id="271" r:id="rId6"/>
    <p:sldId id="278" r:id="rId7"/>
    <p:sldId id="262" r:id="rId8"/>
    <p:sldId id="259" r:id="rId9"/>
    <p:sldId id="265" r:id="rId10"/>
    <p:sldId id="279" r:id="rId11"/>
    <p:sldId id="280" r:id="rId12"/>
    <p:sldId id="260" r:id="rId13"/>
    <p:sldId id="281" r:id="rId14"/>
    <p:sldId id="283" r:id="rId15"/>
    <p:sldId id="282" r:id="rId16"/>
    <p:sldId id="285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40FF"/>
    <a:srgbClr val="00F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7CC87-99FE-A94A-8F28-E365FF72B77C}" type="datetimeFigureOut">
              <a:rPr lang="en-US" smtClean="0"/>
              <a:t>12/30/19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2F266-852D-F542-B5B0-6E854D2A2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42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F527-9814-4B45-A408-40B1E1506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ADC69D-A5EA-7345-A91D-70FBE7A3C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9A614-0AE7-D946-B8EE-AB2628C04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45B1-413E-BE4D-AD5E-B559D7001428}" type="datetime1">
              <a:rPr lang="en-US" smtClean="0"/>
              <a:t>12/30/19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4A074-F242-B34B-88EA-A5C66E10A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F72F-F3FE-BA44-B604-917551D4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5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D72E-09FC-AC45-AACC-84EF6C07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27541-2DFD-3644-BA2D-D709A4BA0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6BE99-29D9-804A-8AF8-CA3FB0878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74555-DE3E-EA43-A4FC-9F6BFEAD6C0C}" type="datetime1">
              <a:rPr lang="en-US" smtClean="0"/>
              <a:t>12/30/19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1CC37-F0B5-7043-B432-A5D01239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8686B-2E33-784D-AB9D-067631D38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44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A86A64-6EE1-0D45-A24E-A6FDE521E1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1F08A-56EA-154A-811E-EFE549976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1E247-B1FE-F04E-8382-11B0E9C5C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83D4-EE14-CF4B-ADD7-F2BEF69636A1}" type="datetime1">
              <a:rPr lang="en-US" smtClean="0"/>
              <a:t>12/30/19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745F3-E1C7-2E4D-A0CB-EB89AE72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02C87-400B-9F4B-9B0A-AABA4652F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45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0B9E-F38E-0A41-9153-558DD89C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9909-3667-ED41-ABB4-263D76D81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67B0D-C5BD-A242-9B8B-B8579E2B9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FE69B-2632-6741-B8B7-3CDD3F7AC376}" type="datetime1">
              <a:rPr lang="en-US" smtClean="0"/>
              <a:t>12/30/19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D10C5-25DD-7741-AE5B-F5DDFFE4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9EF24-9419-814E-8660-2FDA71BF8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73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1D46A-21A1-4F4B-ABA1-49581701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ECE01-DB01-0A4D-862F-D528457CD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6223B-25B8-8840-9D33-925EC2473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C9B30-2F70-7E45-B327-018ADC57F4C1}" type="datetime1">
              <a:rPr lang="en-US" smtClean="0"/>
              <a:t>12/30/19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EC554-07F1-3841-AE3D-EB97014DB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35304-1A06-974C-9ACF-3F3B01A7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2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1E186-217F-E143-95E6-0BB7E2CA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2B6F0-0691-AC45-A6A3-E276D5517E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42C95-8986-DD4A-B6F6-7B3BBF7EE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66FF4-1442-CD45-8009-C7B1B5FCC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8CBE-5F91-074F-8E06-413ED5CD48A3}" type="datetime1">
              <a:rPr lang="en-US" smtClean="0"/>
              <a:t>12/30/19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C9D18-1094-5748-B001-6AB638CAC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59E89-B774-034A-AB1F-F7437FBD9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6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1548-64C9-754B-8B77-239CD645B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65BC7-9AC7-0C4A-9B10-61DB53456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D8685-227B-584C-AC7A-2DDBB6D29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1DE052-EF92-5C47-9BFE-3B1E35C10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B965D-42DB-F647-B941-32DCBA3D8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4FDAF-E65A-B24F-915E-B379CA6FE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AB1C7-E7B3-3240-895F-6D8F5F5D215A}" type="datetime1">
              <a:rPr lang="en-US" smtClean="0"/>
              <a:t>12/30/19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A0C67D-5948-084A-89E7-8C8BCBCFA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0687A9-EFAB-424B-80B3-D995809BC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96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769B-1510-8849-8BFF-4963EB4B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B9C30-3073-1E43-8270-E52FE9551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A8FD3-C256-FF4D-89A8-F925F7253C54}" type="datetime1">
              <a:rPr lang="en-US" smtClean="0"/>
              <a:t>12/30/19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3E3B5-F4B3-554A-80E3-1180723AC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B5354-670C-0B44-9389-3D081A40E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50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47A67C-AB97-6B4D-9C30-8506E2378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4000E-9C51-8C4B-8150-20651AAE4200}" type="datetime1">
              <a:rPr lang="en-US" smtClean="0"/>
              <a:t>12/30/19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3629B-B3FC-934C-BCB6-0B29D78D4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023B7-31D7-BF4F-9EE4-C1B29173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08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3869-8FD6-AB43-B9C4-8A57B6B16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79878-487B-1E4A-9169-A4EB22A08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8B126-845E-574E-AD3F-322CA90CF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B232F-CFC3-1440-951F-DACD8C2E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8BE63-3D82-AD42-AE56-AF384DCC2719}" type="datetime1">
              <a:rPr lang="en-US" smtClean="0"/>
              <a:t>12/30/19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E8A87-BF91-4347-91F7-FA1190B0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3CAB1-3B8D-974A-8D13-F432DB6C3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41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C50AE-65BE-9A44-B0CF-5B5A03D02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45FEC-49FE-B94C-ACF7-46249FC38E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7C118-3BC0-2B45-995F-76BE28C8E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ABCAF-0847-7C40-91C0-A9EAC4D78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7176-ED37-6B43-BAFC-962F45D17296}" type="datetime1">
              <a:rPr lang="en-US" smtClean="0"/>
              <a:t>12/30/19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8D9A4-896D-7449-8975-8A1645F2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87DA9-E9F9-FA4D-893C-F69B35CA3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75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C8F721-AB6F-7D45-9D85-C0D36273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8C9EC-8C2F-CC47-9516-0B9F6247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DDD17-2EE7-804F-B5B0-6BAD66AC7F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E849D-AA49-2E48-A00A-0F3E8F2E3716}" type="datetime1">
              <a:rPr lang="en-US" smtClean="0"/>
              <a:t>12/30/19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C6C86-1EDD-5D4F-B8AC-89BFCA476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6542B-0BAC-0746-9E33-91A80D24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02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196A6E-2BB3-684B-8142-4B9F07122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407" y="300070"/>
            <a:ext cx="4385186" cy="2600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3D3CB2-F4E1-7144-ADCD-90835A053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1256C6-6D81-D741-A5C0-89758D5892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Part of a modern scientist’s toolkit.</a:t>
            </a:r>
          </a:p>
          <a:p>
            <a:endParaRPr lang="en-US" dirty="0"/>
          </a:p>
          <a:p>
            <a:r>
              <a:rPr lang="en-US" dirty="0"/>
              <a:t>Programming and Data Analysis for Modern Neuroscience</a:t>
            </a:r>
          </a:p>
          <a:p>
            <a:r>
              <a:rPr lang="en-US" dirty="0"/>
              <a:t>Spring 2020</a:t>
            </a:r>
          </a:p>
        </p:txBody>
      </p:sp>
    </p:spTree>
    <p:extLst>
      <p:ext uri="{BB962C8B-B14F-4D97-AF65-F5344CB8AC3E}">
        <p14:creationId xmlns:p14="http://schemas.microsoft.com/office/powerpoint/2010/main" val="3509494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87DCEA-0072-AC43-B07E-BADD48FF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7C1060-F737-7A4E-8354-9C5751123501}"/>
              </a:ext>
            </a:extLst>
          </p:cNvPr>
          <p:cNvGrpSpPr/>
          <p:nvPr/>
        </p:nvGrpSpPr>
        <p:grpSpPr>
          <a:xfrm>
            <a:off x="358878" y="2347117"/>
            <a:ext cx="11474244" cy="1848465"/>
            <a:chOff x="717755" y="2123767"/>
            <a:chExt cx="11474244" cy="18484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DA2FA3-A408-4746-9A72-F5E0CE819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629" t="1398" r="4260" b="55769"/>
            <a:stretch/>
          </p:blipFill>
          <p:spPr>
            <a:xfrm>
              <a:off x="717755" y="2123767"/>
              <a:ext cx="6712974" cy="18386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4F7A1C6-E61C-C543-8295-B931AF1C7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923" t="55339" r="9129" b="5722"/>
            <a:stretch/>
          </p:blipFill>
          <p:spPr>
            <a:xfrm>
              <a:off x="7430729" y="2300748"/>
              <a:ext cx="4761270" cy="1671484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DBAF35CC-17A1-5848-867C-EA0680CD01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40FF"/>
                </a:solidFill>
              </a:rPr>
              <a:t>Compiled</a:t>
            </a:r>
            <a:r>
              <a:rPr lang="en-US" sz="3600" dirty="0"/>
              <a:t> vs. </a:t>
            </a:r>
            <a:r>
              <a:rPr lang="en-US" sz="3600" dirty="0">
                <a:solidFill>
                  <a:srgbClr val="00B0F0"/>
                </a:solidFill>
              </a:rPr>
              <a:t>Interpreted</a:t>
            </a:r>
            <a:r>
              <a:rPr lang="en-US" sz="3600" dirty="0"/>
              <a:t> Languages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D07422-E4DB-234F-8F87-0D3D84FB8E5A}"/>
              </a:ext>
            </a:extLst>
          </p:cNvPr>
          <p:cNvSpPr txBox="1"/>
          <p:nvPr/>
        </p:nvSpPr>
        <p:spPr>
          <a:xfrm>
            <a:off x="491613" y="1641653"/>
            <a:ext cx="1331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Source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A79506-50D9-DF42-AB47-7B68237BF545}"/>
              </a:ext>
            </a:extLst>
          </p:cNvPr>
          <p:cNvSpPr txBox="1"/>
          <p:nvPr/>
        </p:nvSpPr>
        <p:spPr>
          <a:xfrm>
            <a:off x="5304116" y="1641653"/>
            <a:ext cx="158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Assembly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A26D0-6BE9-6444-A89F-549078A2FA76}"/>
              </a:ext>
            </a:extLst>
          </p:cNvPr>
          <p:cNvSpPr txBox="1"/>
          <p:nvPr/>
        </p:nvSpPr>
        <p:spPr>
          <a:xfrm>
            <a:off x="10190358" y="1641653"/>
            <a:ext cx="151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Machine code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7E0D1-C886-3F43-8905-B831B669CF58}"/>
              </a:ext>
            </a:extLst>
          </p:cNvPr>
          <p:cNvSpPr/>
          <p:nvPr/>
        </p:nvSpPr>
        <p:spPr>
          <a:xfrm>
            <a:off x="358878" y="4956209"/>
            <a:ext cx="1690639" cy="1275226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Interpreted:</a:t>
            </a:r>
            <a:endParaRPr lang="en-US" dirty="0"/>
          </a:p>
          <a:p>
            <a:pPr algn="ctr"/>
            <a:r>
              <a:rPr lang="en-US" dirty="0"/>
              <a:t>You pass the source code around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7A60D807-21EE-C449-8F8B-33124752E58E}"/>
              </a:ext>
            </a:extLst>
          </p:cNvPr>
          <p:cNvSpPr/>
          <p:nvPr/>
        </p:nvSpPr>
        <p:spPr>
          <a:xfrm>
            <a:off x="2049515" y="5711008"/>
            <a:ext cx="9633833" cy="701784"/>
          </a:xfrm>
          <a:prstGeom prst="rightArrow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Interpreted:</a:t>
            </a:r>
            <a:r>
              <a:rPr lang="en-US" dirty="0"/>
              <a:t> This happens on the fly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D63BED9-A6BE-934E-B161-36AFFE0A719A}"/>
              </a:ext>
            </a:extLst>
          </p:cNvPr>
          <p:cNvSpPr/>
          <p:nvPr/>
        </p:nvSpPr>
        <p:spPr>
          <a:xfrm>
            <a:off x="10009748" y="4284749"/>
            <a:ext cx="1690639" cy="1275226"/>
          </a:xfrm>
          <a:prstGeom prst="rect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Compiled:</a:t>
            </a:r>
            <a:endParaRPr lang="en-US" dirty="0"/>
          </a:p>
          <a:p>
            <a:pPr algn="ctr"/>
            <a:r>
              <a:rPr lang="en-US" dirty="0"/>
              <a:t>You pass the machine code around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78D99745-B3ED-804D-83A0-F5B60307EFA3}"/>
              </a:ext>
            </a:extLst>
          </p:cNvPr>
          <p:cNvSpPr/>
          <p:nvPr/>
        </p:nvSpPr>
        <p:spPr>
          <a:xfrm>
            <a:off x="358878" y="4284749"/>
            <a:ext cx="9633834" cy="701784"/>
          </a:xfrm>
          <a:prstGeom prst="rightArrow">
            <a:avLst/>
          </a:prstGeom>
          <a:solidFill>
            <a:srgbClr val="FF4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u="sng" dirty="0"/>
              <a:t>Compiled:</a:t>
            </a:r>
            <a:r>
              <a:rPr lang="en-US" dirty="0"/>
              <a:t> You do this ahead of time</a:t>
            </a:r>
          </a:p>
        </p:txBody>
      </p:sp>
    </p:spTree>
    <p:extLst>
      <p:ext uri="{BB962C8B-B14F-4D97-AF65-F5344CB8AC3E}">
        <p14:creationId xmlns:p14="http://schemas.microsoft.com/office/powerpoint/2010/main" val="3279916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B72D-1CBB-B447-8E7F-C4A8912AB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rules of thumb.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6D058-B65B-BC42-B209-D9B3502FA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highly recommend keeping these firmly in mind for the rest of your programming life.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DD295-6D82-6C4D-A114-0CEEFDE3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354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082C53-8F90-D54E-8860-08B21EE8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491F53-6E72-7946-9ED1-CA433187D9FD}"/>
              </a:ext>
            </a:extLst>
          </p:cNvPr>
          <p:cNvSpPr txBox="1"/>
          <p:nvPr/>
        </p:nvSpPr>
        <p:spPr>
          <a:xfrm>
            <a:off x="1895670" y="1912880"/>
            <a:ext cx="8362427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1"/>
                </a:solidFill>
              </a:rPr>
              <a:t>Understanding a problem conceptually and being able to translate it into code.</a:t>
            </a:r>
          </a:p>
          <a:p>
            <a:pPr marL="285750" indent="-285750">
              <a:spcAft>
                <a:spcPts val="2400"/>
              </a:spcAft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1"/>
                </a:solidFill>
              </a:rPr>
              <a:t>Thinking of new ways to tackle a problem and knowing what tools to use.</a:t>
            </a:r>
          </a:p>
          <a:p>
            <a:pPr marL="285750" indent="-285750">
              <a:spcAft>
                <a:spcPts val="2400"/>
              </a:spcAft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1"/>
                </a:solidFill>
              </a:rPr>
              <a:t>Knowing how to fix your program when it does not work.</a:t>
            </a:r>
          </a:p>
          <a:p>
            <a:pPr marL="285750" indent="-285750">
              <a:spcAft>
                <a:spcPts val="2400"/>
              </a:spcAft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1"/>
                </a:solidFill>
              </a:rPr>
              <a:t>Writing a program that is fast enough, not the fastest possible.</a:t>
            </a:r>
          </a:p>
          <a:p>
            <a:pPr marL="285750" indent="-285750">
              <a:spcAft>
                <a:spcPts val="2400"/>
              </a:spcAft>
              <a:buFont typeface="Wingdings" pitchFamily="2" charset="2"/>
              <a:buChar char="ü"/>
            </a:pPr>
            <a:r>
              <a:rPr lang="en-US" sz="2400" b="1" dirty="0">
                <a:solidFill>
                  <a:schemeClr val="accent1"/>
                </a:solidFill>
              </a:rPr>
              <a:t>Writing a program that can be understood by other people  (or by yourself in a year!)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C83D93-562B-DC4B-BD8E-9258846CE4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0747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Being good at programming is </a:t>
            </a:r>
            <a:r>
              <a:rPr lang="en-US" sz="3600" b="1" dirty="0"/>
              <a:t>NOT</a:t>
            </a:r>
            <a:r>
              <a:rPr lang="en-US" sz="3600" dirty="0"/>
              <a:t> simply knowing a lot of programming syntax. It is about: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D36F5B1-C4CD-C44C-B3BA-F42C4950EFA2}"/>
              </a:ext>
            </a:extLst>
          </p:cNvPr>
          <p:cNvSpPr/>
          <p:nvPr/>
        </p:nvSpPr>
        <p:spPr>
          <a:xfrm>
            <a:off x="1324303" y="1692166"/>
            <a:ext cx="9417269" cy="4664184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24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B72D-1CBB-B447-8E7F-C4A8912AB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python in </a:t>
            </a:r>
            <a:br>
              <a:rPr lang="en-US" dirty="0"/>
            </a:br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6D058-B65B-BC42-B209-D9B3502FA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r>
              <a:rPr lang="en-US" dirty="0"/>
              <a:t> notebook files have extension *.</a:t>
            </a:r>
            <a:r>
              <a:rPr lang="en-US" dirty="0" err="1"/>
              <a:t>ipynb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DD295-6D82-6C4D-A114-0CEEFDE3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322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1FE5E6-483A-704A-8911-55C8AF78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1C4A7C-0E41-7E49-B41A-873C949D4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779" y="1446609"/>
            <a:ext cx="11624442" cy="396478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AC9FEA7-67BB-194E-8B21-8A4EC75CB707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Open Anaconda Navigator and launch </a:t>
            </a:r>
            <a:r>
              <a:rPr lang="en-US" sz="3600" dirty="0" err="1"/>
              <a:t>JupyterLab</a:t>
            </a:r>
            <a:r>
              <a:rPr lang="en-US" sz="3600" dirty="0"/>
              <a:t>.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A3E0EF9F-04AA-4B4B-9EA1-033BB8F0187F}"/>
              </a:ext>
            </a:extLst>
          </p:cNvPr>
          <p:cNvSpPr/>
          <p:nvPr/>
        </p:nvSpPr>
        <p:spPr>
          <a:xfrm>
            <a:off x="3153098" y="5297977"/>
            <a:ext cx="504497" cy="88823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810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82CE8-9B12-8747-9FED-D69D96573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37BE2-2B1E-0B45-A2F7-66C12E73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1400" y="1125220"/>
            <a:ext cx="5029200" cy="528799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B23A4B8-6FCE-824B-A8AA-CECF990298D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Open a new Python 3 notebook.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71EA8ACF-6795-9240-89AB-519BF31087B5}"/>
              </a:ext>
            </a:extLst>
          </p:cNvPr>
          <p:cNvSpPr/>
          <p:nvPr/>
        </p:nvSpPr>
        <p:spPr>
          <a:xfrm rot="5400000" flipH="1">
            <a:off x="3678616" y="2292017"/>
            <a:ext cx="504497" cy="88823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834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82CE8-9B12-8747-9FED-D69D96573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15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23A4B8-6FCE-824B-A8AA-CECF990298D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Download the Python 3 notebook </a:t>
            </a:r>
            <a:r>
              <a:rPr lang="en-US" sz="3600" dirty="0" err="1"/>
              <a:t>basic_intro.ipynb</a:t>
            </a:r>
            <a:r>
              <a:rPr lang="en-US" sz="3600" dirty="0"/>
              <a:t>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3C560-8BF3-894A-A1EA-6C6029382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152" y="1049290"/>
            <a:ext cx="7819696" cy="5307060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71EA8ACF-6795-9240-89AB-519BF31087B5}"/>
              </a:ext>
            </a:extLst>
          </p:cNvPr>
          <p:cNvSpPr/>
          <p:nvPr/>
        </p:nvSpPr>
        <p:spPr>
          <a:xfrm rot="16200000">
            <a:off x="7126069" y="1678339"/>
            <a:ext cx="504497" cy="88823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>
            <a:extLst>
              <a:ext uri="{FF2B5EF4-FFF2-40B4-BE49-F238E27FC236}">
                <a16:creationId xmlns:a16="http://schemas.microsoft.com/office/drawing/2014/main" id="{F9CDC199-09EF-B549-A12B-79C1FD4E1578}"/>
              </a:ext>
            </a:extLst>
          </p:cNvPr>
          <p:cNvSpPr/>
          <p:nvPr/>
        </p:nvSpPr>
        <p:spPr>
          <a:xfrm>
            <a:off x="7683056" y="3290233"/>
            <a:ext cx="504497" cy="88823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FB165-3042-C54E-9F92-5CA81D8DD21A}"/>
              </a:ext>
            </a:extLst>
          </p:cNvPr>
          <p:cNvSpPr txBox="1"/>
          <p:nvPr/>
        </p:nvSpPr>
        <p:spPr>
          <a:xfrm>
            <a:off x="7233855" y="4222115"/>
            <a:ext cx="21816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Right-click and </a:t>
            </a:r>
          </a:p>
          <a:p>
            <a:r>
              <a:rPr lang="en-US" dirty="0">
                <a:solidFill>
                  <a:srgbClr val="FF0000"/>
                </a:solidFill>
              </a:rPr>
              <a:t>Download Linked File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350E69-8279-DF44-AAD7-F9721A17A8B8}"/>
              </a:ext>
            </a:extLst>
          </p:cNvPr>
          <p:cNvSpPr txBox="1"/>
          <p:nvPr/>
        </p:nvSpPr>
        <p:spPr>
          <a:xfrm>
            <a:off x="399074" y="6398615"/>
            <a:ext cx="4858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github.com</a:t>
            </a:r>
            <a:r>
              <a:rPr lang="en-US" sz="1400" dirty="0"/>
              <a:t>/marcel-</a:t>
            </a:r>
            <a:r>
              <a:rPr lang="en-US" sz="1400" dirty="0" err="1"/>
              <a:t>goldschen</a:t>
            </a:r>
            <a:r>
              <a:rPr lang="en-US" sz="1400" dirty="0"/>
              <a:t>-ohm/NEU337-Spring2020</a:t>
            </a:r>
          </a:p>
        </p:txBody>
      </p:sp>
    </p:spTree>
    <p:extLst>
      <p:ext uri="{BB962C8B-B14F-4D97-AF65-F5344CB8AC3E}">
        <p14:creationId xmlns:p14="http://schemas.microsoft.com/office/powerpoint/2010/main" val="3467765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282CE8-9B12-8747-9FED-D69D96573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16</a:t>
            </a:fld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B23A4B8-6FCE-824B-A8AA-CECF990298D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Navigate to and open </a:t>
            </a:r>
            <a:r>
              <a:rPr lang="en-US" sz="3600" dirty="0" err="1"/>
              <a:t>basic_intro.ipynb</a:t>
            </a:r>
            <a:r>
              <a:rPr lang="en-US" sz="3600" dirty="0"/>
              <a:t> in </a:t>
            </a:r>
            <a:r>
              <a:rPr lang="en-US" sz="3600" dirty="0" err="1"/>
              <a:t>JupyterLab</a:t>
            </a:r>
            <a:r>
              <a:rPr lang="en-US" sz="3600" dirty="0"/>
              <a:t>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10549D-2859-A449-8B6A-075CCBB68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959" y="1000142"/>
            <a:ext cx="9228082" cy="5356208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71EA8ACF-6795-9240-89AB-519BF31087B5}"/>
              </a:ext>
            </a:extLst>
          </p:cNvPr>
          <p:cNvSpPr/>
          <p:nvPr/>
        </p:nvSpPr>
        <p:spPr>
          <a:xfrm rot="5400000" flipH="1">
            <a:off x="1009048" y="1423988"/>
            <a:ext cx="504497" cy="888234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760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B72D-1CBB-B447-8E7F-C4A8912AB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would you want to add programming to your toolkit?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6D058-B65B-BC42-B209-D9B3502FA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need for programming in modern neuroscience.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DD295-6D82-6C4D-A114-0CEEFDE3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646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DCD55-CB12-9A49-B25B-CDD6E8D1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D1423E-D249-3E46-BD00-1744AE927325}"/>
              </a:ext>
            </a:extLst>
          </p:cNvPr>
          <p:cNvSpPr txBox="1">
            <a:spLocks/>
          </p:cNvSpPr>
          <p:nvPr/>
        </p:nvSpPr>
        <p:spPr>
          <a:xfrm>
            <a:off x="821980" y="365125"/>
            <a:ext cx="1054804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How would you ____ complex systems &amp; big data?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85ECD-F19F-BD4B-862A-3BB055682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31" y="1073266"/>
            <a:ext cx="2857500" cy="288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06DB04-85BD-E847-B94B-004517F5C2F4}"/>
              </a:ext>
            </a:extLst>
          </p:cNvPr>
          <p:cNvSpPr txBox="1"/>
          <p:nvPr/>
        </p:nvSpPr>
        <p:spPr>
          <a:xfrm rot="16200000">
            <a:off x="317060" y="1168147"/>
            <a:ext cx="76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GWAS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F65A2B-032E-7544-ABFE-14DC26358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68"/>
          <a:stretch/>
        </p:blipFill>
        <p:spPr>
          <a:xfrm>
            <a:off x="3890300" y="953093"/>
            <a:ext cx="2953053" cy="2983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B8B4B5-2D9E-7444-901A-73D798E06EDA}"/>
              </a:ext>
            </a:extLst>
          </p:cNvPr>
          <p:cNvSpPr txBox="1"/>
          <p:nvPr/>
        </p:nvSpPr>
        <p:spPr>
          <a:xfrm rot="16200000">
            <a:off x="3509082" y="2160138"/>
            <a:ext cx="100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861F23-EA32-9941-9015-27C9B5068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559" y="1073266"/>
            <a:ext cx="4000500" cy="2819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2AE954-79BD-4F45-8C3B-B23B2E061AAF}"/>
              </a:ext>
            </a:extLst>
          </p:cNvPr>
          <p:cNvSpPr txBox="1"/>
          <p:nvPr/>
        </p:nvSpPr>
        <p:spPr>
          <a:xfrm rot="16200000">
            <a:off x="6792253" y="1580134"/>
            <a:ext cx="138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617F6-E22B-2C40-ACBA-7B9A9CD3D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84" y="4129804"/>
            <a:ext cx="2192389" cy="2481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D1E929-3741-A446-BF6F-B2B21757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31" y="4037012"/>
            <a:ext cx="3098800" cy="2501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F12A77-A055-9C4B-9A6C-9981741E3241}"/>
              </a:ext>
            </a:extLst>
          </p:cNvPr>
          <p:cNvSpPr txBox="1"/>
          <p:nvPr/>
        </p:nvSpPr>
        <p:spPr>
          <a:xfrm rot="16200000">
            <a:off x="145182" y="4450687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Multiomics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657235-9A8D-AD40-AEF4-2D47F00AD9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3137" y="4134447"/>
            <a:ext cx="3022600" cy="2476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A31071-2CFD-1D40-B32A-0FFA36E093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201" y="4106310"/>
            <a:ext cx="2567858" cy="20363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D19D50-FF4E-604B-82D5-B331AA1356AE}"/>
              </a:ext>
            </a:extLst>
          </p:cNvPr>
          <p:cNvSpPr txBox="1"/>
          <p:nvPr/>
        </p:nvSpPr>
        <p:spPr>
          <a:xfrm rot="16200000">
            <a:off x="5838879" y="450942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D8B48C-0A17-704F-A4EA-6D6B7AB01D94}"/>
              </a:ext>
            </a:extLst>
          </p:cNvPr>
          <p:cNvSpPr txBox="1"/>
          <p:nvPr/>
        </p:nvSpPr>
        <p:spPr>
          <a:xfrm rot="16200000">
            <a:off x="8334870" y="4490428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2689782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DCD55-CB12-9A49-B25B-CDD6E8D1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D1423E-D249-3E46-BD00-1744AE927325}"/>
              </a:ext>
            </a:extLst>
          </p:cNvPr>
          <p:cNvSpPr txBox="1">
            <a:spLocks/>
          </p:cNvSpPr>
          <p:nvPr/>
        </p:nvSpPr>
        <p:spPr>
          <a:xfrm>
            <a:off x="821980" y="365125"/>
            <a:ext cx="1054804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How would you ____ complex systems &amp; big data?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85ECD-F19F-BD4B-862A-3BB055682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31" y="1073266"/>
            <a:ext cx="2857500" cy="288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06DB04-85BD-E847-B94B-004517F5C2F4}"/>
              </a:ext>
            </a:extLst>
          </p:cNvPr>
          <p:cNvSpPr txBox="1"/>
          <p:nvPr/>
        </p:nvSpPr>
        <p:spPr>
          <a:xfrm rot="16200000">
            <a:off x="317060" y="1168147"/>
            <a:ext cx="76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GWAS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F65A2B-032E-7544-ABFE-14DC26358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68"/>
          <a:stretch/>
        </p:blipFill>
        <p:spPr>
          <a:xfrm>
            <a:off x="3890300" y="953093"/>
            <a:ext cx="2953053" cy="2983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B8B4B5-2D9E-7444-901A-73D798E06EDA}"/>
              </a:ext>
            </a:extLst>
          </p:cNvPr>
          <p:cNvSpPr txBox="1"/>
          <p:nvPr/>
        </p:nvSpPr>
        <p:spPr>
          <a:xfrm rot="16200000">
            <a:off x="3509082" y="2160138"/>
            <a:ext cx="100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861F23-EA32-9941-9015-27C9B5068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559" y="1073266"/>
            <a:ext cx="4000500" cy="2819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2AE954-79BD-4F45-8C3B-B23B2E061AAF}"/>
              </a:ext>
            </a:extLst>
          </p:cNvPr>
          <p:cNvSpPr txBox="1"/>
          <p:nvPr/>
        </p:nvSpPr>
        <p:spPr>
          <a:xfrm rot="16200000">
            <a:off x="6792253" y="1580134"/>
            <a:ext cx="138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617F6-E22B-2C40-ACBA-7B9A9CD3D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84" y="4129804"/>
            <a:ext cx="2192389" cy="2481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D1E929-3741-A446-BF6F-B2B21757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31" y="4037012"/>
            <a:ext cx="3098800" cy="2501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F12A77-A055-9C4B-9A6C-9981741E3241}"/>
              </a:ext>
            </a:extLst>
          </p:cNvPr>
          <p:cNvSpPr txBox="1"/>
          <p:nvPr/>
        </p:nvSpPr>
        <p:spPr>
          <a:xfrm rot="16200000">
            <a:off x="145182" y="4450687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Multiomics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657235-9A8D-AD40-AEF4-2D47F00AD9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3137" y="4134447"/>
            <a:ext cx="3022600" cy="2476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A31071-2CFD-1D40-B32A-0FFA36E093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201" y="4106310"/>
            <a:ext cx="2567858" cy="20363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D19D50-FF4E-604B-82D5-B331AA1356AE}"/>
              </a:ext>
            </a:extLst>
          </p:cNvPr>
          <p:cNvSpPr txBox="1"/>
          <p:nvPr/>
        </p:nvSpPr>
        <p:spPr>
          <a:xfrm rot="16200000">
            <a:off x="5838879" y="450942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D8B48C-0A17-704F-A4EA-6D6B7AB01D94}"/>
              </a:ext>
            </a:extLst>
          </p:cNvPr>
          <p:cNvSpPr txBox="1"/>
          <p:nvPr/>
        </p:nvSpPr>
        <p:spPr>
          <a:xfrm rot="16200000">
            <a:off x="8334870" y="4490428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A3E778-64C2-1D46-B0D5-F2AB27BBA3BF}"/>
              </a:ext>
            </a:extLst>
          </p:cNvPr>
          <p:cNvSpPr txBox="1"/>
          <p:nvPr/>
        </p:nvSpPr>
        <p:spPr>
          <a:xfrm>
            <a:off x="5174211" y="3105835"/>
            <a:ext cx="1843583" cy="646331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interpret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0D2620-2C04-C549-948E-AE727816CD95}"/>
              </a:ext>
            </a:extLst>
          </p:cNvPr>
          <p:cNvSpPr txBox="1"/>
          <p:nvPr/>
        </p:nvSpPr>
        <p:spPr>
          <a:xfrm>
            <a:off x="1811235" y="1295238"/>
            <a:ext cx="3809248" cy="646331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analyze (efficiently)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F1E52C-794A-8245-80FC-A99B2EA55666}"/>
              </a:ext>
            </a:extLst>
          </p:cNvPr>
          <p:cNvSpPr txBox="1"/>
          <p:nvPr/>
        </p:nvSpPr>
        <p:spPr>
          <a:xfrm>
            <a:off x="4334575" y="2191550"/>
            <a:ext cx="1756443" cy="646331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visualize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97F7490-AD2E-4B4D-A542-926F17E9AA42}"/>
              </a:ext>
            </a:extLst>
          </p:cNvPr>
          <p:cNvSpPr txBox="1"/>
          <p:nvPr/>
        </p:nvSpPr>
        <p:spPr>
          <a:xfrm>
            <a:off x="6731796" y="4968062"/>
            <a:ext cx="2321982" cy="646331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understand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99D4C7-D290-4846-B581-283A0C211313}"/>
              </a:ext>
            </a:extLst>
          </p:cNvPr>
          <p:cNvSpPr txBox="1"/>
          <p:nvPr/>
        </p:nvSpPr>
        <p:spPr>
          <a:xfrm>
            <a:off x="6213911" y="4057851"/>
            <a:ext cx="892680" cy="646331"/>
          </a:xfrm>
          <a:prstGeom prst="rect">
            <a:avLst/>
          </a:prstGeom>
          <a:solidFill>
            <a:schemeClr val="bg1"/>
          </a:solidFill>
          <a:ln w="76200"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test</a:t>
            </a:r>
          </a:p>
        </p:txBody>
      </p:sp>
    </p:spTree>
    <p:extLst>
      <p:ext uri="{BB962C8B-B14F-4D97-AF65-F5344CB8AC3E}">
        <p14:creationId xmlns:p14="http://schemas.microsoft.com/office/powerpoint/2010/main" val="783877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2361CF-6F42-204F-927D-2E002DB7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4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F3241-8AD3-5342-8AD4-CE59783C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685" y="1092200"/>
            <a:ext cx="7607300" cy="467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A16039-64DA-144E-82CF-2FEF2403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826" y="1092200"/>
            <a:ext cx="5798511" cy="4673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C201627-BD5C-4A46-9BAC-4C9D7F782EE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How would you interact with data?</a:t>
            </a:r>
          </a:p>
        </p:txBody>
      </p:sp>
    </p:spTree>
    <p:extLst>
      <p:ext uri="{BB962C8B-B14F-4D97-AF65-F5344CB8AC3E}">
        <p14:creationId xmlns:p14="http://schemas.microsoft.com/office/powerpoint/2010/main" val="2273364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2B72D-1CBB-B447-8E7F-C4A8912AB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few programming basics.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6D058-B65B-BC42-B209-D9B3502FAF5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EDD295-6D82-6C4D-A114-0CEEFDE39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908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872309-D205-2A43-B550-0C53FBEBE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0FDF6-EF24-7A41-9662-C24AADDB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34" y="492550"/>
            <a:ext cx="7830532" cy="587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1F7400-D30B-B54A-B4A4-F8F6C622D043}"/>
              </a:ext>
            </a:extLst>
          </p:cNvPr>
          <p:cNvSpPr txBox="1"/>
          <p:nvPr/>
        </p:nvSpPr>
        <p:spPr>
          <a:xfrm>
            <a:off x="4714411" y="6110129"/>
            <a:ext cx="52677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craftofcoding.wordpress.com</a:t>
            </a:r>
            <a:r>
              <a:rPr lang="en-US" sz="1000" dirty="0"/>
              <a:t>/2017/01/09/my-periodic-table-of-programming-languages/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1BEA7F-1545-9A49-8946-BEF5FA665E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Programming Languages (not comprehensive)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BD3C47-FDF2-5846-804A-FA55BEBBDD9A}"/>
              </a:ext>
            </a:extLst>
          </p:cNvPr>
          <p:cNvSpPr/>
          <p:nvPr/>
        </p:nvSpPr>
        <p:spPr>
          <a:xfrm>
            <a:off x="4837471" y="3066976"/>
            <a:ext cx="530942" cy="5407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F4B26F-BDE5-C24E-9153-CC736A6D9415}"/>
              </a:ext>
            </a:extLst>
          </p:cNvPr>
          <p:cNvSpPr/>
          <p:nvPr/>
        </p:nvSpPr>
        <p:spPr>
          <a:xfrm>
            <a:off x="4837471" y="3558600"/>
            <a:ext cx="530942" cy="5407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AE97EC-6F82-0649-BFDD-BA07EA8F68C1}"/>
              </a:ext>
            </a:extLst>
          </p:cNvPr>
          <p:cNvSpPr/>
          <p:nvPr/>
        </p:nvSpPr>
        <p:spPr>
          <a:xfrm>
            <a:off x="6425812" y="3578264"/>
            <a:ext cx="530942" cy="5407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CF248-9FE3-EF43-A53F-6585374F1BA4}"/>
              </a:ext>
            </a:extLst>
          </p:cNvPr>
          <p:cNvSpPr/>
          <p:nvPr/>
        </p:nvSpPr>
        <p:spPr>
          <a:xfrm>
            <a:off x="5358580" y="4630599"/>
            <a:ext cx="530942" cy="5407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CA5D9-DFF3-2241-B99F-48AF155F06DD}"/>
              </a:ext>
            </a:extLst>
          </p:cNvPr>
          <p:cNvSpPr/>
          <p:nvPr/>
        </p:nvSpPr>
        <p:spPr>
          <a:xfrm>
            <a:off x="8044814" y="3064099"/>
            <a:ext cx="530942" cy="5407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8D86F1A-7EA0-FF41-8C17-DE721DB8FD18}"/>
              </a:ext>
            </a:extLst>
          </p:cNvPr>
          <p:cNvSpPr/>
          <p:nvPr/>
        </p:nvSpPr>
        <p:spPr>
          <a:xfrm>
            <a:off x="8044814" y="3567754"/>
            <a:ext cx="530942" cy="5407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5E0B9EE-362D-4E42-AA99-3EA93697AE7D}"/>
              </a:ext>
            </a:extLst>
          </p:cNvPr>
          <p:cNvSpPr/>
          <p:nvPr/>
        </p:nvSpPr>
        <p:spPr>
          <a:xfrm>
            <a:off x="4306529" y="2533835"/>
            <a:ext cx="530942" cy="5407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2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CC0EB21-615D-254D-A544-34227321E395}"/>
              </a:ext>
            </a:extLst>
          </p:cNvPr>
          <p:cNvSpPr/>
          <p:nvPr/>
        </p:nvSpPr>
        <p:spPr>
          <a:xfrm>
            <a:off x="10154139" y="2649894"/>
            <a:ext cx="1078629" cy="684923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Machine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218F649-02F8-5042-BD7D-689FEB5E1967}"/>
              </a:ext>
            </a:extLst>
          </p:cNvPr>
          <p:cNvSpPr/>
          <p:nvPr/>
        </p:nvSpPr>
        <p:spPr>
          <a:xfrm>
            <a:off x="8622820" y="2649894"/>
            <a:ext cx="1284693" cy="684923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Assembly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language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E4D52A0-5434-A84C-B058-140D1E404983}"/>
              </a:ext>
            </a:extLst>
          </p:cNvPr>
          <p:cNvSpPr/>
          <p:nvPr/>
        </p:nvSpPr>
        <p:spPr>
          <a:xfrm>
            <a:off x="4979353" y="2649894"/>
            <a:ext cx="1078629" cy="684923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C/C++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D46E2D7-B2F9-3747-B039-587D95730E56}"/>
              </a:ext>
            </a:extLst>
          </p:cNvPr>
          <p:cNvSpPr/>
          <p:nvPr/>
        </p:nvSpPr>
        <p:spPr>
          <a:xfrm>
            <a:off x="3494687" y="2649894"/>
            <a:ext cx="1078629" cy="684923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Python,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MATLAB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45F7B4F-5B2C-3D4F-8FB5-56BC20483A54}"/>
              </a:ext>
            </a:extLst>
          </p:cNvPr>
          <p:cNvSpPr/>
          <p:nvPr/>
        </p:nvSpPr>
        <p:spPr>
          <a:xfrm>
            <a:off x="873349" y="2649893"/>
            <a:ext cx="1078629" cy="684923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Human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speech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A042A-BC72-3643-B082-F7F858AE85D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Programming Languages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16FD7B9-DFA2-7F4C-A76B-2B3C7910C365}"/>
              </a:ext>
            </a:extLst>
          </p:cNvPr>
          <p:cNvSpPr/>
          <p:nvPr/>
        </p:nvSpPr>
        <p:spPr>
          <a:xfrm>
            <a:off x="1371598" y="1464905"/>
            <a:ext cx="9321281" cy="270589"/>
          </a:xfrm>
          <a:prstGeom prst="rtTriangle">
            <a:avLst/>
          </a:prstGeom>
          <a:gradFill flip="none" rotWithShape="1">
            <a:gsLst>
              <a:gs pos="25000">
                <a:schemeClr val="accent6"/>
              </a:gs>
              <a:gs pos="0">
                <a:schemeClr val="accent1"/>
              </a:gs>
              <a:gs pos="50000">
                <a:schemeClr val="accent4"/>
              </a:gs>
              <a:gs pos="75000">
                <a:schemeClr val="accent2"/>
              </a:gs>
              <a:gs pos="100000">
                <a:srgbClr val="C00000"/>
              </a:gs>
            </a:gsLst>
            <a:lin ang="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FA97A-BB40-EF45-83DD-D72257A4E2B4}"/>
              </a:ext>
            </a:extLst>
          </p:cNvPr>
          <p:cNvSpPr txBox="1"/>
          <p:nvPr/>
        </p:nvSpPr>
        <p:spPr>
          <a:xfrm>
            <a:off x="820101" y="1096885"/>
            <a:ext cx="112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52E8D-EEF9-F740-8C28-F9CE38F26603}"/>
              </a:ext>
            </a:extLst>
          </p:cNvPr>
          <p:cNvSpPr txBox="1"/>
          <p:nvPr/>
        </p:nvSpPr>
        <p:spPr>
          <a:xfrm>
            <a:off x="10163470" y="1093628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Low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733E98-19E5-2949-8137-74588325878E}"/>
              </a:ext>
            </a:extLst>
          </p:cNvPr>
          <p:cNvCxnSpPr>
            <a:cxnSpLocks/>
          </p:cNvCxnSpPr>
          <p:nvPr/>
        </p:nvCxnSpPr>
        <p:spPr>
          <a:xfrm>
            <a:off x="1379374" y="1735494"/>
            <a:ext cx="0" cy="91440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8C6AD6-C067-2343-8E78-982EFA3751CC}"/>
              </a:ext>
            </a:extLst>
          </p:cNvPr>
          <p:cNvCxnSpPr>
            <a:cxnSpLocks/>
          </p:cNvCxnSpPr>
          <p:nvPr/>
        </p:nvCxnSpPr>
        <p:spPr>
          <a:xfrm>
            <a:off x="10692879" y="1735494"/>
            <a:ext cx="0" cy="91440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F0646A-7AD7-7B47-B432-744E8E40DB2F}"/>
              </a:ext>
            </a:extLst>
          </p:cNvPr>
          <p:cNvCxnSpPr>
            <a:cxnSpLocks/>
          </p:cNvCxnSpPr>
          <p:nvPr/>
        </p:nvCxnSpPr>
        <p:spPr>
          <a:xfrm>
            <a:off x="4019626" y="1735494"/>
            <a:ext cx="0" cy="91440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B6449D-CD90-2449-8833-1F7E65DC6D38}"/>
              </a:ext>
            </a:extLst>
          </p:cNvPr>
          <p:cNvCxnSpPr>
            <a:cxnSpLocks/>
          </p:cNvCxnSpPr>
          <p:nvPr/>
        </p:nvCxnSpPr>
        <p:spPr>
          <a:xfrm>
            <a:off x="9250906" y="1735494"/>
            <a:ext cx="0" cy="91440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4DE800-7275-9D46-805C-94AC69AC95E5}"/>
              </a:ext>
            </a:extLst>
          </p:cNvPr>
          <p:cNvCxnSpPr>
            <a:cxnSpLocks/>
          </p:cNvCxnSpPr>
          <p:nvPr/>
        </p:nvCxnSpPr>
        <p:spPr>
          <a:xfrm>
            <a:off x="5494944" y="1735494"/>
            <a:ext cx="0" cy="91440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879A4A-EBAE-064D-AF90-C6CFCFAD41AC}"/>
              </a:ext>
            </a:extLst>
          </p:cNvPr>
          <p:cNvSpPr txBox="1"/>
          <p:nvPr/>
        </p:nvSpPr>
        <p:spPr>
          <a:xfrm>
            <a:off x="9639087" y="4807007"/>
            <a:ext cx="179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Binary code that a CPU can run.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C294BB-CC4F-474F-BA7C-0AF4C52AF3D7}"/>
              </a:ext>
            </a:extLst>
          </p:cNvPr>
          <p:cNvSpPr txBox="1"/>
          <p:nvPr/>
        </p:nvSpPr>
        <p:spPr>
          <a:xfrm>
            <a:off x="7197923" y="3887068"/>
            <a:ext cx="2956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Human-readable (somewhat) instructions that mostly map to machine instructions.</a:t>
            </a: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C792AB3C-8435-5D40-A000-EA8CA6E00536}"/>
              </a:ext>
            </a:extLst>
          </p:cNvPr>
          <p:cNvSpPr/>
          <p:nvPr/>
        </p:nvSpPr>
        <p:spPr>
          <a:xfrm rot="16200000">
            <a:off x="9092675" y="3596943"/>
            <a:ext cx="382558" cy="41614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0E37CD-B1B5-B048-9DA5-2FC8425FCD3F}"/>
              </a:ext>
            </a:extLst>
          </p:cNvPr>
          <p:cNvSpPr txBox="1"/>
          <p:nvPr/>
        </p:nvSpPr>
        <p:spPr>
          <a:xfrm>
            <a:off x="8455297" y="5868950"/>
            <a:ext cx="16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CPU dependent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C7F63F35-1DAB-8145-9F17-63CE31CCB0EE}"/>
              </a:ext>
            </a:extLst>
          </p:cNvPr>
          <p:cNvSpPr/>
          <p:nvPr/>
        </p:nvSpPr>
        <p:spPr>
          <a:xfrm rot="16200000">
            <a:off x="4525337" y="3676253"/>
            <a:ext cx="382558" cy="402149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FD71BD-022D-5347-A2B2-BFE60FBE6A27}"/>
              </a:ext>
            </a:extLst>
          </p:cNvPr>
          <p:cNvSpPr txBox="1"/>
          <p:nvPr/>
        </p:nvSpPr>
        <p:spPr>
          <a:xfrm>
            <a:off x="3800596" y="5883712"/>
            <a:ext cx="183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CPU independent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68A548-864B-EE47-A5B7-A35E05CF4D9E}"/>
              </a:ext>
            </a:extLst>
          </p:cNvPr>
          <p:cNvSpPr txBox="1"/>
          <p:nvPr/>
        </p:nvSpPr>
        <p:spPr>
          <a:xfrm>
            <a:off x="2890368" y="3888332"/>
            <a:ext cx="3836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Human-readable code that must be compiled into machine code for a CPU.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62290B6-4BD8-7740-BCFD-3AFEEC6E1564}"/>
              </a:ext>
            </a:extLst>
          </p:cNvPr>
          <p:cNvCxnSpPr>
            <a:cxnSpLocks/>
          </p:cNvCxnSpPr>
          <p:nvPr/>
        </p:nvCxnSpPr>
        <p:spPr>
          <a:xfrm>
            <a:off x="9250906" y="3334816"/>
            <a:ext cx="0" cy="552252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B853E71-CC39-1246-8DE0-F6D59769971F}"/>
              </a:ext>
            </a:extLst>
          </p:cNvPr>
          <p:cNvCxnSpPr>
            <a:cxnSpLocks/>
          </p:cNvCxnSpPr>
          <p:nvPr/>
        </p:nvCxnSpPr>
        <p:spPr>
          <a:xfrm>
            <a:off x="10692879" y="3334816"/>
            <a:ext cx="0" cy="1472191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86CD13D-5952-5D4B-8D2E-6505FC717EC8}"/>
              </a:ext>
            </a:extLst>
          </p:cNvPr>
          <p:cNvCxnSpPr>
            <a:cxnSpLocks/>
          </p:cNvCxnSpPr>
          <p:nvPr/>
        </p:nvCxnSpPr>
        <p:spPr>
          <a:xfrm>
            <a:off x="4019626" y="3334816"/>
            <a:ext cx="0" cy="552252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6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A6D4397-B574-1640-A90D-0BE50B73030D}"/>
              </a:ext>
            </a:extLst>
          </p:cNvPr>
          <p:cNvCxnSpPr>
            <a:cxnSpLocks/>
          </p:cNvCxnSpPr>
          <p:nvPr/>
        </p:nvCxnSpPr>
        <p:spPr>
          <a:xfrm>
            <a:off x="5494944" y="3334816"/>
            <a:ext cx="0" cy="552252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6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5B842B5B-A613-4B4F-ACE7-D446DDEE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244FC-0EAE-034F-B14A-EF8DDD4B34CA}"/>
              </a:ext>
            </a:extLst>
          </p:cNvPr>
          <p:cNvSpPr txBox="1"/>
          <p:nvPr/>
        </p:nvSpPr>
        <p:spPr>
          <a:xfrm>
            <a:off x="2762431" y="4527440"/>
            <a:ext cx="14863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1:10: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print(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C0E9C3-335B-534F-A699-77ECEFBE5941}"/>
              </a:ext>
            </a:extLst>
          </p:cNvPr>
          <p:cNvSpPr txBox="1"/>
          <p:nvPr/>
        </p:nvSpPr>
        <p:spPr>
          <a:xfrm>
            <a:off x="4282931" y="4692026"/>
            <a:ext cx="297389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=1; 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&lt;=10; ++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0CBE9A-DA9F-CC43-A5BB-608A58CCE9F4}"/>
              </a:ext>
            </a:extLst>
          </p:cNvPr>
          <p:cNvSpPr txBox="1"/>
          <p:nvPr/>
        </p:nvSpPr>
        <p:spPr>
          <a:xfrm>
            <a:off x="2758919" y="5013367"/>
            <a:ext cx="13933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1:10:</a:t>
            </a:r>
          </a:p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9D4E69-5D50-E248-902B-B43F0DBCFDAE}"/>
              </a:ext>
            </a:extLst>
          </p:cNvPr>
          <p:cNvSpPr txBox="1"/>
          <p:nvPr/>
        </p:nvSpPr>
        <p:spPr>
          <a:xfrm>
            <a:off x="584874" y="4065363"/>
            <a:ext cx="19980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“For each integer from one to ten, display its value.”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FD0BB1E-108D-D74F-A891-A35A96E2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76" t="1398" r="5402" b="75298"/>
          <a:stretch/>
        </p:blipFill>
        <p:spPr>
          <a:xfrm>
            <a:off x="8004991" y="4801638"/>
            <a:ext cx="1278962" cy="6940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7A9D9B-29A3-8241-AC6A-6B4B90D98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61" t="55339" r="10302" b="30910"/>
          <a:stretch/>
        </p:blipFill>
        <p:spPr>
          <a:xfrm>
            <a:off x="10433176" y="4238022"/>
            <a:ext cx="997388" cy="401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9366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87DCEA-0072-AC43-B07E-BADD48FF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7C1060-F737-7A4E-8354-9C5751123501}"/>
              </a:ext>
            </a:extLst>
          </p:cNvPr>
          <p:cNvGrpSpPr/>
          <p:nvPr/>
        </p:nvGrpSpPr>
        <p:grpSpPr>
          <a:xfrm>
            <a:off x="358878" y="2347117"/>
            <a:ext cx="11474244" cy="1848465"/>
            <a:chOff x="717755" y="2123767"/>
            <a:chExt cx="11474244" cy="18484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DA2FA3-A408-4746-9A72-F5E0CE819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629" t="1398" r="4260" b="55769"/>
            <a:stretch/>
          </p:blipFill>
          <p:spPr>
            <a:xfrm>
              <a:off x="717755" y="2123767"/>
              <a:ext cx="6712974" cy="18386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4F7A1C6-E61C-C543-8295-B931AF1C7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923" t="55339" r="9129" b="5722"/>
            <a:stretch/>
          </p:blipFill>
          <p:spPr>
            <a:xfrm>
              <a:off x="7430729" y="2300748"/>
              <a:ext cx="4761270" cy="1671484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DBAF35CC-17A1-5848-867C-EA0680CD01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Code Compilation &amp; Assembly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D07422-E4DB-234F-8F87-0D3D84FB8E5A}"/>
              </a:ext>
            </a:extLst>
          </p:cNvPr>
          <p:cNvSpPr txBox="1"/>
          <p:nvPr/>
        </p:nvSpPr>
        <p:spPr>
          <a:xfrm>
            <a:off x="491613" y="1641653"/>
            <a:ext cx="1331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Source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A79506-50D9-DF42-AB47-7B68237BF545}"/>
              </a:ext>
            </a:extLst>
          </p:cNvPr>
          <p:cNvSpPr txBox="1"/>
          <p:nvPr/>
        </p:nvSpPr>
        <p:spPr>
          <a:xfrm>
            <a:off x="5304116" y="1641653"/>
            <a:ext cx="158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Assembly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A26D0-6BE9-6444-A89F-549078A2FA76}"/>
              </a:ext>
            </a:extLst>
          </p:cNvPr>
          <p:cNvSpPr txBox="1"/>
          <p:nvPr/>
        </p:nvSpPr>
        <p:spPr>
          <a:xfrm>
            <a:off x="10190358" y="1641653"/>
            <a:ext cx="151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Machine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303DB-E086-1741-BBF3-10A66F2C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14" y="4443252"/>
            <a:ext cx="825500" cy="1333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30FB1C-D3C2-F146-9432-80F7497A31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3704" y="4715730"/>
            <a:ext cx="1574800" cy="1257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FBB17E-03BA-5A45-81B6-BF64D4435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1027" y="4546105"/>
            <a:ext cx="1208689" cy="142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748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25886</TotalTime>
  <Words>469</Words>
  <Application>Microsoft Macintosh PowerPoint</Application>
  <PresentationFormat>Widescreen</PresentationFormat>
  <Paragraphs>103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Courier New</vt:lpstr>
      <vt:lpstr>Wingdings</vt:lpstr>
      <vt:lpstr>Office Theme</vt:lpstr>
      <vt:lpstr>Intro to Programming</vt:lpstr>
      <vt:lpstr>Why would you want to add programming to your toolkit?</vt:lpstr>
      <vt:lpstr>PowerPoint Presentation</vt:lpstr>
      <vt:lpstr>PowerPoint Presentation</vt:lpstr>
      <vt:lpstr>PowerPoint Presentation</vt:lpstr>
      <vt:lpstr>A few programming basics.</vt:lpstr>
      <vt:lpstr>PowerPoint Presentation</vt:lpstr>
      <vt:lpstr>PowerPoint Presentation</vt:lpstr>
      <vt:lpstr>PowerPoint Presentation</vt:lpstr>
      <vt:lpstr>PowerPoint Presentation</vt:lpstr>
      <vt:lpstr>A few rules of thumb.</vt:lpstr>
      <vt:lpstr>PowerPoint Presentation</vt:lpstr>
      <vt:lpstr>Basic python in  Jupyter notebooks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Programming</dc:title>
  <dc:creator>Goldschen, Marcel</dc:creator>
  <cp:lastModifiedBy>Goldschen, Marcel</cp:lastModifiedBy>
  <cp:revision>130</cp:revision>
  <dcterms:created xsi:type="dcterms:W3CDTF">2018-12-05T22:14:15Z</dcterms:created>
  <dcterms:modified xsi:type="dcterms:W3CDTF">2020-01-03T01:02:32Z</dcterms:modified>
</cp:coreProperties>
</file>